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647ed5e43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647ed5e43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647ed5e43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647ed5e43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Google Shape;295;g647ed5e43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647ed5e43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647ed5e43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647ed5e43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647ed5e43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647ed5e43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647ed5e436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647ed5e436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647ed5e43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647ed5e43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02200"/>
            <a:ext cx="50175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Technologies for Tomorrow</a:t>
            </a:r>
            <a:endParaRPr/>
          </a:p>
        </p:txBody>
      </p:sp>
      <p:sp>
        <p:nvSpPr>
          <p:cNvPr id="229" name="Google Shape;229;p17"/>
          <p:cNvSpPr txBox="1"/>
          <p:nvPr>
            <p:ph idx="1" type="subTitle"/>
          </p:nvPr>
        </p:nvSpPr>
        <p:spPr>
          <a:xfrm>
            <a:off x="6360525" y="39125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800"/>
              <a:t>By : Team Aurora</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600"/>
              <a:t>Functionality and Working		</a:t>
            </a:r>
            <a:endParaRPr b="1" sz="3600"/>
          </a:p>
        </p:txBody>
      </p:sp>
      <p:sp>
        <p:nvSpPr>
          <p:cNvPr id="287" name="Google Shape;287;p26"/>
          <p:cNvSpPr txBox="1"/>
          <p:nvPr>
            <p:ph idx="1" type="body"/>
          </p:nvPr>
        </p:nvSpPr>
        <p:spPr>
          <a:xfrm>
            <a:off x="1297500" y="1567550"/>
            <a:ext cx="7038900" cy="327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This project will provide an interface which will access webcam of laptop or front camera  of mobile phones and will recognise the gestures and do the further tasks.</a:t>
            </a:r>
            <a:endParaRPr sz="2400"/>
          </a:p>
          <a:p>
            <a:pPr indent="0" lvl="0" marL="0" rtl="0" algn="l">
              <a:spcBef>
                <a:spcPts val="1600"/>
              </a:spcBef>
              <a:spcAft>
                <a:spcPts val="1600"/>
              </a:spcAft>
              <a:buNone/>
            </a:pPr>
            <a:r>
              <a:rPr lang="en-GB" sz="2400"/>
              <a:t>The tasks may include recognition of alphabets, digits and hindi characters.</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Google Shape;292;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Platforms </a:t>
            </a:r>
            <a:endParaRPr/>
          </a:p>
        </p:txBody>
      </p:sp>
      <p:sp>
        <p:nvSpPr>
          <p:cNvPr id="293" name="Google Shape;293;p2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AutoNum type="arabicPeriod"/>
            </a:pPr>
            <a:r>
              <a:rPr lang="en-GB" sz="3000"/>
              <a:t>Available for android.</a:t>
            </a:r>
            <a:endParaRPr sz="3000"/>
          </a:p>
          <a:p>
            <a:pPr indent="-419100" lvl="0" marL="457200" rtl="0" algn="l">
              <a:spcBef>
                <a:spcPts val="0"/>
              </a:spcBef>
              <a:spcAft>
                <a:spcPts val="0"/>
              </a:spcAft>
              <a:buSzPts val="3000"/>
              <a:buAutoNum type="arabicPeriod"/>
            </a:pPr>
            <a:r>
              <a:rPr lang="en-GB" sz="3000"/>
              <a:t>It will be available for web application and ios application further.</a:t>
            </a:r>
            <a:endParaRPr sz="3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Google Shape;298;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800"/>
              <a:t>Future Scope</a:t>
            </a:r>
            <a:endParaRPr b="1" sz="4800"/>
          </a:p>
        </p:txBody>
      </p:sp>
      <p:sp>
        <p:nvSpPr>
          <p:cNvPr id="299" name="Google Shape;299;p2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AutoNum type="arabicPeriod"/>
            </a:pPr>
            <a:r>
              <a:rPr lang="en-GB" sz="2200"/>
              <a:t>We can add different </a:t>
            </a:r>
            <a:r>
              <a:rPr lang="en-GB" sz="2200"/>
              <a:t>emojis to enhance the confidence of the students.</a:t>
            </a:r>
            <a:endParaRPr sz="2200"/>
          </a:p>
          <a:p>
            <a:pPr indent="-368300" lvl="0" marL="457200" rtl="0" algn="l">
              <a:spcBef>
                <a:spcPts val="0"/>
              </a:spcBef>
              <a:spcAft>
                <a:spcPts val="0"/>
              </a:spcAft>
              <a:buSzPts val="2200"/>
              <a:buAutoNum type="arabicPeriod"/>
            </a:pPr>
            <a:r>
              <a:rPr lang="en-GB" sz="2200"/>
              <a:t>This system can be made multilingual for students living in different regions.</a:t>
            </a:r>
            <a:endParaRPr sz="2200"/>
          </a:p>
          <a:p>
            <a:pPr indent="-368300" lvl="0" marL="457200" rtl="0" algn="l">
              <a:spcBef>
                <a:spcPts val="0"/>
              </a:spcBef>
              <a:spcAft>
                <a:spcPts val="0"/>
              </a:spcAft>
              <a:buSzPts val="2200"/>
              <a:buAutoNum type="arabicPeriod"/>
            </a:pPr>
            <a:r>
              <a:rPr lang="en-GB" sz="2200"/>
              <a:t>This project can be stretched to recognise the sign language used by the dumb and deaf peoples to interact or convey their message.</a:t>
            </a:r>
            <a:endParaRPr sz="2200"/>
          </a:p>
          <a:p>
            <a:pPr indent="-368300" lvl="0" marL="457200" rtl="0" algn="l">
              <a:spcBef>
                <a:spcPts val="0"/>
              </a:spcBef>
              <a:spcAft>
                <a:spcPts val="0"/>
              </a:spcAft>
              <a:buSzPts val="2200"/>
              <a:buAutoNum type="arabicPeriod"/>
            </a:pPr>
            <a:r>
              <a:rPr lang="en-GB" sz="2200"/>
              <a:t>Blind people can do the challenging stuffs like signature with ease. </a:t>
            </a:r>
            <a:endParaRPr sz="2200"/>
          </a:p>
          <a:p>
            <a:pPr indent="0" lvl="0" marL="0" rtl="0" algn="l">
              <a:spcBef>
                <a:spcPts val="1600"/>
              </a:spcBef>
              <a:spcAft>
                <a:spcPts val="1600"/>
              </a:spcAft>
              <a:buNone/>
            </a:pPr>
            <a:r>
              <a:t/>
            </a:r>
            <a:endParaRPr sz="2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4000"/>
              <a:t>Outcomes</a:t>
            </a:r>
            <a:endParaRPr b="1" sz="4000"/>
          </a:p>
        </p:txBody>
      </p:sp>
      <p:sp>
        <p:nvSpPr>
          <p:cNvPr id="305" name="Google Shape;305;p29"/>
          <p:cNvSpPr txBox="1"/>
          <p:nvPr>
            <p:ph idx="1" type="body"/>
          </p:nvPr>
        </p:nvSpPr>
        <p:spPr>
          <a:xfrm>
            <a:off x="1297500" y="1567550"/>
            <a:ext cx="7038900" cy="34776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AutoNum type="arabicPeriod"/>
            </a:pPr>
            <a:r>
              <a:rPr lang="en-GB" sz="2400"/>
              <a:t>The outcomes may include the fun way of learning stuff for kids and early age students.</a:t>
            </a:r>
            <a:endParaRPr sz="2400"/>
          </a:p>
          <a:p>
            <a:pPr indent="-381000" lvl="0" marL="457200" rtl="0" algn="l">
              <a:spcBef>
                <a:spcPts val="0"/>
              </a:spcBef>
              <a:spcAft>
                <a:spcPts val="0"/>
              </a:spcAft>
              <a:buSzPts val="2400"/>
              <a:buAutoNum type="arabicPeriod"/>
            </a:pPr>
            <a:r>
              <a:rPr lang="en-GB" sz="2400"/>
              <a:t>Building of conceptually strong students.</a:t>
            </a:r>
            <a:endParaRPr sz="2400"/>
          </a:p>
          <a:p>
            <a:pPr indent="-381000" lvl="0" marL="457200" rtl="0" algn="l">
              <a:spcBef>
                <a:spcPts val="0"/>
              </a:spcBef>
              <a:spcAft>
                <a:spcPts val="0"/>
              </a:spcAft>
              <a:buSzPts val="2400"/>
              <a:buAutoNum type="arabicPeriod"/>
            </a:pPr>
            <a:r>
              <a:rPr lang="en-GB" sz="2400"/>
              <a:t>The independency of dumb and deaf people is maintained. They do not need any third person to convey their messages.</a:t>
            </a:r>
            <a:endParaRPr sz="2400"/>
          </a:p>
          <a:p>
            <a:pPr indent="-381000" lvl="0" marL="457200" rtl="0" algn="l">
              <a:spcBef>
                <a:spcPts val="0"/>
              </a:spcBef>
              <a:spcAft>
                <a:spcPts val="0"/>
              </a:spcAft>
              <a:buSzPts val="2400"/>
              <a:buAutoNum type="arabicPeriod"/>
            </a:pPr>
            <a:r>
              <a:rPr lang="en-GB" sz="2400"/>
              <a:t>Authenticity of blind persons can be maintained in case of signature as a security purpose.</a:t>
            </a:r>
            <a:endParaRPr sz="2400"/>
          </a:p>
          <a:p>
            <a:pPr indent="0" lvl="0" marL="0" rtl="0" algn="l">
              <a:spcBef>
                <a:spcPts val="1600"/>
              </a:spcBef>
              <a:spcAft>
                <a:spcPts val="1600"/>
              </a:spcAft>
              <a:buNone/>
            </a:pPr>
            <a:r>
              <a:t/>
            </a: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30"/>
          <p:cNvSpPr txBox="1"/>
          <p:nvPr/>
        </p:nvSpPr>
        <p:spPr>
          <a:xfrm>
            <a:off x="2813025" y="109450"/>
            <a:ext cx="3693600" cy="133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6000">
                <a:solidFill>
                  <a:schemeClr val="lt1"/>
                </a:solidFill>
                <a:latin typeface="Lato"/>
                <a:ea typeface="Lato"/>
                <a:cs typeface="Lato"/>
                <a:sym typeface="Lato"/>
              </a:rPr>
              <a:t>Thank You</a:t>
            </a:r>
            <a:endParaRPr sz="6000">
              <a:solidFill>
                <a:schemeClr val="lt1"/>
              </a:solidFill>
              <a:latin typeface="Lato"/>
              <a:ea typeface="Lato"/>
              <a:cs typeface="Lato"/>
              <a:sym typeface="Lato"/>
            </a:endParaRPr>
          </a:p>
        </p:txBody>
      </p:sp>
      <p:pic>
        <p:nvPicPr>
          <p:cNvPr id="311" name="Google Shape;311;p30"/>
          <p:cNvPicPr preferRelativeResize="0"/>
          <p:nvPr/>
        </p:nvPicPr>
        <p:blipFill>
          <a:blip r:embed="rId3">
            <a:alphaModFix/>
          </a:blip>
          <a:stretch>
            <a:fillRect/>
          </a:stretch>
        </p:blipFill>
        <p:spPr>
          <a:xfrm>
            <a:off x="3707325" y="1231150"/>
            <a:ext cx="1905000" cy="3761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nvSpPr>
        <p:spPr>
          <a:xfrm>
            <a:off x="466475" y="607300"/>
            <a:ext cx="7857900" cy="4199700"/>
          </a:xfrm>
          <a:prstGeom prst="rect">
            <a:avLst/>
          </a:prstGeom>
          <a:noFill/>
          <a:ln>
            <a:noFill/>
          </a:ln>
        </p:spPr>
        <p:txBody>
          <a:bodyPr anchorCtr="0" anchor="t" bIns="91425" lIns="91425" spcFirstLastPara="1" rIns="91425" wrap="square" tIns="91425">
            <a:noAutofit/>
          </a:bodyPr>
          <a:lstStyle/>
          <a:p>
            <a:pPr indent="0" lvl="0" marL="0" rtl="0" algn="l">
              <a:lnSpc>
                <a:spcPct val="160000"/>
              </a:lnSpc>
              <a:spcBef>
                <a:spcPts val="1400"/>
              </a:spcBef>
              <a:spcAft>
                <a:spcPts val="0"/>
              </a:spcAft>
              <a:buNone/>
            </a:pPr>
            <a:r>
              <a:rPr b="1" lang="en-GB" sz="3600">
                <a:solidFill>
                  <a:srgbClr val="3C78D8"/>
                </a:solidFill>
                <a:highlight>
                  <a:srgbClr val="FFFFFF"/>
                </a:highlight>
                <a:latin typeface="Montserrat"/>
                <a:ea typeface="Montserrat"/>
                <a:cs typeface="Montserrat"/>
                <a:sym typeface="Montserrat"/>
              </a:rPr>
              <a:t>“Anyone who stops learning is old, whatever at twenty or eighty.”</a:t>
            </a:r>
            <a:endParaRPr b="1" sz="3600">
              <a:solidFill>
                <a:srgbClr val="3C78D8"/>
              </a:solidFill>
              <a:highlight>
                <a:srgbClr val="FFFFFF"/>
              </a:highlight>
              <a:latin typeface="Montserrat"/>
              <a:ea typeface="Montserrat"/>
              <a:cs typeface="Montserrat"/>
              <a:sym typeface="Montserrat"/>
            </a:endParaRPr>
          </a:p>
          <a:p>
            <a:pPr indent="0" lvl="0" marL="0" rtl="0" algn="l">
              <a:lnSpc>
                <a:spcPct val="160000"/>
              </a:lnSpc>
              <a:spcBef>
                <a:spcPts val="1400"/>
              </a:spcBef>
              <a:spcAft>
                <a:spcPts val="400"/>
              </a:spcAft>
              <a:buNone/>
            </a:pPr>
            <a:r>
              <a:rPr b="1" lang="en-GB" sz="3600">
                <a:solidFill>
                  <a:srgbClr val="3C78D8"/>
                </a:solidFill>
                <a:highlight>
                  <a:srgbClr val="FFFFFF"/>
                </a:highlight>
                <a:latin typeface="Montserrat"/>
                <a:ea typeface="Montserrat"/>
                <a:cs typeface="Montserrat"/>
                <a:sym typeface="Montserrat"/>
              </a:rPr>
              <a:t>-Henry Ford</a:t>
            </a:r>
            <a:endParaRPr b="1" sz="3600">
              <a:solidFill>
                <a:srgbClr val="3C78D8"/>
              </a:solidFill>
              <a:highlight>
                <a:srgbClr val="FFFFFF"/>
              </a:highlight>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19"/>
          <p:cNvSpPr txBox="1"/>
          <p:nvPr>
            <p:ph type="title"/>
          </p:nvPr>
        </p:nvSpPr>
        <p:spPr>
          <a:xfrm>
            <a:off x="1359475" y="8647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800"/>
              <a:t>Problem Statement</a:t>
            </a:r>
            <a:endParaRPr b="1" sz="4800"/>
          </a:p>
        </p:txBody>
      </p:sp>
      <p:sp>
        <p:nvSpPr>
          <p:cNvPr id="240" name="Google Shape;240;p19"/>
          <p:cNvSpPr txBox="1"/>
          <p:nvPr/>
        </p:nvSpPr>
        <p:spPr>
          <a:xfrm>
            <a:off x="1554000" y="2119375"/>
            <a:ext cx="6757800" cy="256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600">
                <a:solidFill>
                  <a:schemeClr val="lt1"/>
                </a:solidFill>
                <a:latin typeface="Lato"/>
                <a:ea typeface="Lato"/>
                <a:cs typeface="Lato"/>
                <a:sym typeface="Lato"/>
              </a:rPr>
              <a:t>An innovative way of learning for students in early stage to make them conceptually strong for their further education.</a:t>
            </a:r>
            <a:endParaRPr sz="36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600"/>
              <a:t>Problem Faced Today</a:t>
            </a:r>
            <a:endParaRPr b="1" sz="3600"/>
          </a:p>
        </p:txBody>
      </p:sp>
      <p:sp>
        <p:nvSpPr>
          <p:cNvPr id="246" name="Google Shape;246;p2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AutoNum type="arabicPeriod"/>
            </a:pPr>
            <a:r>
              <a:rPr lang="en-GB" sz="2200"/>
              <a:t>Students are not conceptually strong at early age. All the students are taught about cramming and mugging up.</a:t>
            </a:r>
            <a:endParaRPr sz="2200"/>
          </a:p>
          <a:p>
            <a:pPr indent="-368300" lvl="0" marL="457200" rtl="0" algn="l">
              <a:spcBef>
                <a:spcPts val="0"/>
              </a:spcBef>
              <a:spcAft>
                <a:spcPts val="0"/>
              </a:spcAft>
              <a:buSzPts val="2200"/>
              <a:buAutoNum type="arabicPeriod"/>
            </a:pPr>
            <a:r>
              <a:rPr lang="en-GB" sz="2200"/>
              <a:t>Students don’t feel learning as a fun activity.</a:t>
            </a:r>
            <a:endParaRPr sz="2200"/>
          </a:p>
          <a:p>
            <a:pPr indent="-368300" lvl="0" marL="457200" rtl="0" algn="l">
              <a:spcBef>
                <a:spcPts val="0"/>
              </a:spcBef>
              <a:spcAft>
                <a:spcPts val="0"/>
              </a:spcAft>
              <a:buSzPts val="2200"/>
              <a:buAutoNum type="arabicPeriod"/>
            </a:pPr>
            <a:r>
              <a:rPr lang="en-GB" sz="2200"/>
              <a:t>Signature for a blind person is a difficult task.</a:t>
            </a:r>
            <a:endParaRPr sz="2200"/>
          </a:p>
          <a:p>
            <a:pPr indent="-368300" lvl="0" marL="457200" rtl="0" algn="l">
              <a:spcBef>
                <a:spcPts val="0"/>
              </a:spcBef>
              <a:spcAft>
                <a:spcPts val="0"/>
              </a:spcAft>
              <a:buSzPts val="2200"/>
              <a:buAutoNum type="arabicPeriod"/>
            </a:pPr>
            <a:r>
              <a:rPr lang="en-GB" sz="2200"/>
              <a:t>Help for dumb and deaf people to convey their thoughts.</a:t>
            </a:r>
            <a:endParaRPr sz="2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21"/>
          <p:cNvSpPr txBox="1"/>
          <p:nvPr/>
        </p:nvSpPr>
        <p:spPr>
          <a:xfrm>
            <a:off x="1212900" y="0"/>
            <a:ext cx="7089300" cy="499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7200">
                <a:solidFill>
                  <a:schemeClr val="lt1"/>
                </a:solidFill>
                <a:latin typeface="Lato"/>
                <a:ea typeface="Lato"/>
                <a:cs typeface="Lato"/>
                <a:sym typeface="Lato"/>
              </a:rPr>
              <a:t>EduKid </a:t>
            </a:r>
            <a:endParaRPr sz="7200">
              <a:solidFill>
                <a:schemeClr val="lt1"/>
              </a:solidFill>
              <a:latin typeface="Lato"/>
              <a:ea typeface="Lato"/>
              <a:cs typeface="Lato"/>
              <a:sym typeface="Lato"/>
            </a:endParaRPr>
          </a:p>
        </p:txBody>
      </p:sp>
      <p:pic>
        <p:nvPicPr>
          <p:cNvPr id="252" name="Google Shape;252;p21"/>
          <p:cNvPicPr preferRelativeResize="0"/>
          <p:nvPr/>
        </p:nvPicPr>
        <p:blipFill>
          <a:blip r:embed="rId3">
            <a:alphaModFix/>
          </a:blip>
          <a:stretch>
            <a:fillRect/>
          </a:stretch>
        </p:blipFill>
        <p:spPr>
          <a:xfrm>
            <a:off x="3537175" y="1288475"/>
            <a:ext cx="2440750" cy="3705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22"/>
          <p:cNvSpPr txBox="1"/>
          <p:nvPr>
            <p:ph type="title"/>
          </p:nvPr>
        </p:nvSpPr>
        <p:spPr>
          <a:xfrm>
            <a:off x="1371225" y="393750"/>
            <a:ext cx="6965100" cy="62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600"/>
              <a:t>Project objective</a:t>
            </a:r>
            <a:endParaRPr b="1" sz="3600"/>
          </a:p>
        </p:txBody>
      </p:sp>
      <p:sp>
        <p:nvSpPr>
          <p:cNvPr id="258" name="Google Shape;258;p22"/>
          <p:cNvSpPr txBox="1"/>
          <p:nvPr>
            <p:ph idx="1" type="body"/>
          </p:nvPr>
        </p:nvSpPr>
        <p:spPr>
          <a:xfrm>
            <a:off x="3980850" y="1716275"/>
            <a:ext cx="4950600" cy="2658900"/>
          </a:xfrm>
          <a:prstGeom prst="rect">
            <a:avLst/>
          </a:prstGeom>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GB" sz="2400"/>
              <a:t>To help early stage students in their learning process.</a:t>
            </a:r>
            <a:endParaRPr sz="2400"/>
          </a:p>
          <a:p>
            <a:pPr indent="-381000" lvl="0" marL="457200" rtl="0" algn="l">
              <a:spcBef>
                <a:spcPts val="0"/>
              </a:spcBef>
              <a:spcAft>
                <a:spcPts val="0"/>
              </a:spcAft>
              <a:buSzPts val="2400"/>
              <a:buChar char="●"/>
            </a:pPr>
            <a:r>
              <a:rPr lang="en-GB" sz="2400"/>
              <a:t>To help blind people to write their emotions using gesture.</a:t>
            </a:r>
            <a:endParaRPr sz="2400"/>
          </a:p>
          <a:p>
            <a:pPr indent="-381000" lvl="0" marL="457200" rtl="0" algn="l">
              <a:spcBef>
                <a:spcPts val="0"/>
              </a:spcBef>
              <a:spcAft>
                <a:spcPts val="0"/>
              </a:spcAft>
              <a:buSzPts val="2400"/>
              <a:buChar char="●"/>
            </a:pPr>
            <a:r>
              <a:rPr lang="en-GB" sz="2400"/>
              <a:t>To help dumb and deaf people to convey their thoughts.</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23"/>
          <p:cNvSpPr txBox="1"/>
          <p:nvPr>
            <p:ph type="title"/>
          </p:nvPr>
        </p:nvSpPr>
        <p:spPr>
          <a:xfrm>
            <a:off x="1297500" y="927575"/>
            <a:ext cx="4250400" cy="95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600"/>
              <a:t>Target </a:t>
            </a:r>
            <a:r>
              <a:rPr b="1" lang="en-GB" sz="3600"/>
              <a:t>audience</a:t>
            </a:r>
            <a:endParaRPr b="1" sz="3600"/>
          </a:p>
        </p:txBody>
      </p:sp>
      <p:sp>
        <p:nvSpPr>
          <p:cNvPr id="264" name="Google Shape;264;p23"/>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AutoNum type="arabicPeriod"/>
            </a:pPr>
            <a:r>
              <a:rPr lang="en-GB" sz="2200">
                <a:solidFill>
                  <a:srgbClr val="FFFFFF"/>
                </a:solidFill>
              </a:rPr>
              <a:t>Early age students of age group (3-15 years old).</a:t>
            </a:r>
            <a:endParaRPr sz="2200">
              <a:solidFill>
                <a:srgbClr val="FFFFFF"/>
              </a:solidFill>
            </a:endParaRPr>
          </a:p>
          <a:p>
            <a:pPr indent="-368300" lvl="0" marL="457200" rtl="0" algn="l">
              <a:spcBef>
                <a:spcPts val="0"/>
              </a:spcBef>
              <a:spcAft>
                <a:spcPts val="0"/>
              </a:spcAft>
              <a:buClr>
                <a:srgbClr val="FFFFFF"/>
              </a:buClr>
              <a:buSzPts val="2200"/>
              <a:buAutoNum type="arabicPeriod"/>
            </a:pPr>
            <a:r>
              <a:rPr lang="en-GB" sz="2200">
                <a:solidFill>
                  <a:srgbClr val="FFFFFF"/>
                </a:solidFill>
              </a:rPr>
              <a:t>Teachers for effective presentation.</a:t>
            </a:r>
            <a:endParaRPr sz="2200">
              <a:solidFill>
                <a:srgbClr val="FFFFFF"/>
              </a:solidFill>
            </a:endParaRPr>
          </a:p>
          <a:p>
            <a:pPr indent="-368300" lvl="0" marL="457200" rtl="0" algn="l">
              <a:spcBef>
                <a:spcPts val="0"/>
              </a:spcBef>
              <a:spcAft>
                <a:spcPts val="0"/>
              </a:spcAft>
              <a:buClr>
                <a:srgbClr val="FFFFFF"/>
              </a:buClr>
              <a:buSzPts val="2200"/>
              <a:buAutoNum type="arabicPeriod"/>
            </a:pPr>
            <a:r>
              <a:rPr lang="en-GB" sz="2200">
                <a:solidFill>
                  <a:srgbClr val="FFFFFF"/>
                </a:solidFill>
              </a:rPr>
              <a:t>Blind people to overcome their signature problem.</a:t>
            </a:r>
            <a:endParaRPr sz="2200">
              <a:solidFill>
                <a:srgbClr val="FFFFFF"/>
              </a:solidFill>
            </a:endParaRPr>
          </a:p>
          <a:p>
            <a:pPr indent="-368300" lvl="0" marL="457200" rtl="0" algn="l">
              <a:spcBef>
                <a:spcPts val="0"/>
              </a:spcBef>
              <a:spcAft>
                <a:spcPts val="0"/>
              </a:spcAft>
              <a:buClr>
                <a:srgbClr val="FFFFFF"/>
              </a:buClr>
              <a:buSzPts val="2200"/>
              <a:buAutoNum type="arabicPeriod"/>
            </a:pPr>
            <a:r>
              <a:rPr lang="en-GB" sz="2200">
                <a:solidFill>
                  <a:srgbClr val="FFFFFF"/>
                </a:solidFill>
              </a:rPr>
              <a:t>Dumb and .deaf people. </a:t>
            </a:r>
            <a:endParaRPr sz="2200">
              <a:solidFill>
                <a:srgbClr val="FFFFFF"/>
              </a:solidFill>
            </a:endParaRPr>
          </a:p>
        </p:txBody>
      </p:sp>
      <p:pic>
        <p:nvPicPr>
          <p:cNvPr descr="offset_comp_267026.jpg" id="265" name="Google Shape;265;p23"/>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66" name="Google Shape;266;p23"/>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67" name="Google Shape;267;p23"/>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68" name="Google Shape;268;p23"/>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800"/>
              <a:t>Literacy rate Trend</a:t>
            </a:r>
            <a:endParaRPr b="1" sz="4800"/>
          </a:p>
        </p:txBody>
      </p:sp>
      <p:sp>
        <p:nvSpPr>
          <p:cNvPr id="274" name="Google Shape;274;p24"/>
          <p:cNvSpPr txBox="1"/>
          <p:nvPr>
            <p:ph idx="1" type="body"/>
          </p:nvPr>
        </p:nvSpPr>
        <p:spPr>
          <a:xfrm>
            <a:off x="1297500" y="1567550"/>
            <a:ext cx="7038900" cy="110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400">
                <a:solidFill>
                  <a:srgbClr val="FFFFFF"/>
                </a:solidFill>
              </a:rPr>
              <a:t>Following table shows the change of literacy rate from year 2013 to year 2014</a:t>
            </a:r>
            <a:endParaRPr sz="2400"/>
          </a:p>
        </p:txBody>
      </p:sp>
      <p:pic>
        <p:nvPicPr>
          <p:cNvPr id="275" name="Google Shape;275;p24"/>
          <p:cNvPicPr preferRelativeResize="0"/>
          <p:nvPr/>
        </p:nvPicPr>
        <p:blipFill>
          <a:blip r:embed="rId3">
            <a:alphaModFix/>
          </a:blip>
          <a:stretch>
            <a:fillRect/>
          </a:stretch>
        </p:blipFill>
        <p:spPr>
          <a:xfrm>
            <a:off x="2581625" y="2674550"/>
            <a:ext cx="4641353" cy="2164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Technology Used</a:t>
            </a:r>
            <a:endParaRPr/>
          </a:p>
        </p:txBody>
      </p:sp>
      <p:sp>
        <p:nvSpPr>
          <p:cNvPr id="281" name="Google Shape;281;p25"/>
          <p:cNvSpPr txBox="1"/>
          <p:nvPr>
            <p:ph idx="1" type="body"/>
          </p:nvPr>
        </p:nvSpPr>
        <p:spPr>
          <a:xfrm>
            <a:off x="1297500" y="1220525"/>
            <a:ext cx="7038900" cy="364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t>We are going to use machine learning for the gesture recognition, which will recognize gestures of the user and predict the outcomes based on the learning. This includes digits, alphabets and hindi characters (devnagri). </a:t>
            </a:r>
            <a:endParaRPr sz="1400"/>
          </a:p>
          <a:p>
            <a:pPr indent="0" lvl="0" marL="0" rtl="0" algn="l">
              <a:spcBef>
                <a:spcPts val="1600"/>
              </a:spcBef>
              <a:spcAft>
                <a:spcPts val="0"/>
              </a:spcAft>
              <a:buNone/>
            </a:pPr>
            <a:r>
              <a:rPr lang="en-GB" sz="1400"/>
              <a:t>Language used:</a:t>
            </a:r>
            <a:endParaRPr sz="1400"/>
          </a:p>
          <a:p>
            <a:pPr indent="-317500" lvl="0" marL="457200" rtl="0" algn="l">
              <a:spcBef>
                <a:spcPts val="1600"/>
              </a:spcBef>
              <a:spcAft>
                <a:spcPts val="0"/>
              </a:spcAft>
              <a:buSzPts val="1400"/>
              <a:buAutoNum type="arabicPeriod"/>
            </a:pPr>
            <a:r>
              <a:rPr lang="en-GB" sz="1400"/>
              <a:t>Python and its libraries like(numby,  tensorflow, matplotlib,  keras, openCV etc.)</a:t>
            </a:r>
            <a:endParaRPr sz="1400"/>
          </a:p>
          <a:p>
            <a:pPr indent="-317500" lvl="0" marL="457200" rtl="0" algn="l">
              <a:spcBef>
                <a:spcPts val="0"/>
              </a:spcBef>
              <a:spcAft>
                <a:spcPts val="0"/>
              </a:spcAft>
              <a:buSzPts val="1400"/>
              <a:buAutoNum type="arabicPeriod"/>
            </a:pPr>
            <a:r>
              <a:rPr lang="en-GB" sz="1400"/>
              <a:t>Java</a:t>
            </a:r>
            <a:endParaRPr sz="1400"/>
          </a:p>
          <a:p>
            <a:pPr indent="0" lvl="0" marL="0" rtl="0" algn="l">
              <a:spcBef>
                <a:spcPts val="1600"/>
              </a:spcBef>
              <a:spcAft>
                <a:spcPts val="0"/>
              </a:spcAft>
              <a:buNone/>
            </a:pPr>
            <a:r>
              <a:rPr lang="en-GB" sz="1400"/>
              <a:t>Text editor:</a:t>
            </a:r>
            <a:endParaRPr sz="1400"/>
          </a:p>
          <a:p>
            <a:pPr indent="-317500" lvl="0" marL="457200" rtl="0" algn="l">
              <a:spcBef>
                <a:spcPts val="1600"/>
              </a:spcBef>
              <a:spcAft>
                <a:spcPts val="0"/>
              </a:spcAft>
              <a:buSzPts val="1400"/>
              <a:buAutoNum type="arabicPeriod"/>
            </a:pPr>
            <a:r>
              <a:rPr lang="en-GB" sz="1400"/>
              <a:t>Sublime text </a:t>
            </a:r>
            <a:endParaRPr sz="1400"/>
          </a:p>
          <a:p>
            <a:pPr indent="-317500" lvl="0" marL="457200" rtl="0" algn="l">
              <a:spcBef>
                <a:spcPts val="0"/>
              </a:spcBef>
              <a:spcAft>
                <a:spcPts val="0"/>
              </a:spcAft>
              <a:buSzPts val="1400"/>
              <a:buAutoNum type="arabicPeriod"/>
            </a:pPr>
            <a:r>
              <a:rPr lang="en-GB" sz="1400"/>
              <a:t>Android studio</a:t>
            </a:r>
            <a:endParaRPr sz="1400"/>
          </a:p>
          <a:p>
            <a:pPr indent="0" lvl="0" marL="0" rtl="0" algn="l">
              <a:spcBef>
                <a:spcPts val="1600"/>
              </a:spcBef>
              <a:spcAft>
                <a:spcPts val="1600"/>
              </a:spcAft>
              <a:buNone/>
            </a:pPr>
            <a:r>
              <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